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8" r:id="rId5"/>
    <p:sldId id="271" r:id="rId6"/>
    <p:sldId id="262" r:id="rId7"/>
    <p:sldId id="261" r:id="rId8"/>
    <p:sldId id="266" r:id="rId9"/>
    <p:sldId id="270" r:id="rId10"/>
    <p:sldId id="267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69" autoAdjust="0"/>
  </p:normalViewPr>
  <p:slideViewPr>
    <p:cSldViewPr snapToGrid="0" snapToObjects="1">
      <p:cViewPr varScale="1">
        <p:scale>
          <a:sx n="60" d="100"/>
          <a:sy n="6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3922B-525A-DD45-AC88-50237FE00329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59CB3-932F-C14D-8E49-A78F6374A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97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59CB3-932F-C14D-8E49-A78F6374A8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1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 Idea &amp; Proposed</a:t>
            </a:r>
            <a:r>
              <a:rPr lang="en-US" baseline="0" dirty="0" smtClean="0"/>
              <a:t> Project – 2mins</a:t>
            </a:r>
          </a:p>
          <a:p>
            <a:r>
              <a:rPr lang="en-US" baseline="0" dirty="0" smtClean="0"/>
              <a:t>VISH</a:t>
            </a:r>
          </a:p>
          <a:p>
            <a:endParaRPr lang="en-US" baseline="0" dirty="0" smtClean="0"/>
          </a:p>
          <a:p>
            <a:r>
              <a:rPr lang="en-US" baseline="0" dirty="0" smtClean="0"/>
              <a:t>**include applications to chronic </a:t>
            </a:r>
            <a:r>
              <a:rPr lang="en-US" baseline="0" dirty="0" smtClean="0"/>
              <a:t>conditions</a:t>
            </a:r>
          </a:p>
          <a:p>
            <a:endParaRPr lang="en-US" baseline="0" dirty="0" smtClean="0"/>
          </a:p>
          <a:p>
            <a:r>
              <a:rPr lang="en-US" sz="2400" dirty="0" smtClean="0"/>
              <a:t>Appropriate growth is a measure of good health</a:t>
            </a:r>
          </a:p>
          <a:p>
            <a:r>
              <a:rPr lang="en-US" sz="2400" dirty="0" smtClean="0"/>
              <a:t>This involves serially measuring and tracking:</a:t>
            </a:r>
          </a:p>
          <a:p>
            <a:pPr lvl="1"/>
            <a:r>
              <a:rPr lang="en-US" sz="2000" dirty="0" smtClean="0"/>
              <a:t>length/height</a:t>
            </a:r>
          </a:p>
          <a:p>
            <a:pPr lvl="1"/>
            <a:r>
              <a:rPr lang="en-US" sz="2000" dirty="0" smtClean="0"/>
              <a:t>head circumference</a:t>
            </a:r>
          </a:p>
          <a:p>
            <a:pPr lvl="1"/>
            <a:r>
              <a:rPr lang="en-US" sz="2000" dirty="0" smtClean="0"/>
              <a:t>weight</a:t>
            </a:r>
          </a:p>
          <a:p>
            <a:pPr lvl="1"/>
            <a:r>
              <a:rPr lang="en-US" sz="2000" dirty="0" smtClean="0"/>
              <a:t>BMI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59CB3-932F-C14D-8E49-A78F6374A8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2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200" i="0" dirty="0" smtClean="0"/>
              <a:t>VISHAL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3200" i="1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200" i="1" dirty="0" smtClean="0"/>
              <a:t>(Paper charts is what they use in the hospital by the way :o …)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3200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/>
              <a:t>Current charts are</a:t>
            </a:r>
            <a:r>
              <a:rPr lang="en-US" sz="3200" dirty="0" smtClean="0"/>
              <a:t>: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800" dirty="0" smtClean="0">
                <a:solidFill>
                  <a:prstClr val="black"/>
                </a:solidFill>
              </a:rPr>
              <a:t>hard-to-read (dots are sometimes close too</a:t>
            </a:r>
            <a:r>
              <a:rPr lang="en-US" sz="2800" baseline="0" dirty="0" smtClean="0">
                <a:solidFill>
                  <a:prstClr val="black"/>
                </a:solidFill>
              </a:rPr>
              <a:t> close together)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1200150" lvl="2" indent="-285750">
              <a:spcBef>
                <a:spcPct val="20000"/>
              </a:spcBef>
              <a:buFont typeface="Arial"/>
              <a:buChar char="–"/>
            </a:pPr>
            <a:r>
              <a:rPr lang="en-US" sz="2800" dirty="0" smtClean="0">
                <a:solidFill>
                  <a:prstClr val="black"/>
                </a:solidFill>
              </a:rPr>
              <a:t>does not provide exact percentiles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800" dirty="0" smtClean="0">
                <a:solidFill>
                  <a:prstClr val="black"/>
                </a:solidFill>
              </a:rPr>
              <a:t>hard-to-plot </a:t>
            </a:r>
            <a:r>
              <a:rPr lang="en-US" sz="2800" dirty="0" smtClean="0">
                <a:solidFill>
                  <a:prstClr val="black"/>
                </a:solidFill>
              </a:rPr>
              <a:t>because on paper (get faxed + photocopied)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use the old CDC curves 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800" dirty="0" smtClean="0">
                <a:solidFill>
                  <a:prstClr val="black"/>
                </a:solidFill>
              </a:rPr>
              <a:t>Incomplete</a:t>
            </a:r>
            <a:r>
              <a:rPr lang="en-US" sz="2800" baseline="0" dirty="0" smtClean="0">
                <a:solidFill>
                  <a:prstClr val="black"/>
                </a:solidFill>
              </a:rPr>
              <a:t> b/c they’re </a:t>
            </a:r>
            <a:r>
              <a:rPr lang="en-US" sz="2800" dirty="0" smtClean="0">
                <a:solidFill>
                  <a:prstClr val="black"/>
                </a:solidFill>
              </a:rPr>
              <a:t>living </a:t>
            </a:r>
            <a:r>
              <a:rPr lang="en-US" sz="2800" dirty="0" smtClean="0">
                <a:solidFill>
                  <a:prstClr val="black"/>
                </a:solidFill>
              </a:rPr>
              <a:t>in different </a:t>
            </a:r>
            <a:r>
              <a:rPr lang="en-US" sz="2800" dirty="0" smtClean="0">
                <a:solidFill>
                  <a:prstClr val="black"/>
                </a:solidFill>
              </a:rPr>
              <a:t>places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800" dirty="0" smtClean="0">
                <a:solidFill>
                  <a:prstClr val="black"/>
                </a:solidFill>
              </a:rPr>
              <a:t>not</a:t>
            </a:r>
            <a:r>
              <a:rPr lang="en-US" sz="2800" baseline="0" dirty="0" smtClean="0">
                <a:solidFill>
                  <a:prstClr val="black"/>
                </a:solidFill>
              </a:rPr>
              <a:t> accessible to patients</a:t>
            </a:r>
            <a:endParaRPr lang="en-US" sz="2800" dirty="0" smtClean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59CB3-932F-C14D-8E49-A78F6374A8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4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200" dirty="0" smtClean="0"/>
              <a:t>KAYLA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3200" dirty="0" smtClean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3200" dirty="0" smtClean="0"/>
              <a:t>Current </a:t>
            </a:r>
            <a:r>
              <a:rPr lang="en-US" sz="3200" dirty="0" smtClean="0"/>
              <a:t>charts are</a:t>
            </a:r>
            <a:r>
              <a:rPr lang="en-US" sz="3200" dirty="0" smtClean="0"/>
              <a:t>: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Physician</a:t>
            </a:r>
            <a:r>
              <a:rPr lang="en-US" sz="2800" baseline="0" dirty="0" smtClean="0">
                <a:solidFill>
                  <a:prstClr val="black"/>
                </a:solidFill>
              </a:rPr>
              <a:t> exclusive (</a:t>
            </a:r>
            <a:r>
              <a:rPr lang="en-US" sz="2800" dirty="0" smtClean="0">
                <a:solidFill>
                  <a:prstClr val="black"/>
                </a:solidFill>
              </a:rPr>
              <a:t>not available to the families)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800" dirty="0" smtClean="0">
                <a:solidFill>
                  <a:prstClr val="black"/>
                </a:solidFill>
              </a:rPr>
              <a:t>Not</a:t>
            </a:r>
            <a:r>
              <a:rPr lang="en-US" sz="2800" baseline="0" dirty="0" smtClean="0">
                <a:solidFill>
                  <a:prstClr val="black"/>
                </a:solidFill>
              </a:rPr>
              <a:t> user-friendly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800" dirty="0" smtClean="0">
                <a:solidFill>
                  <a:prstClr val="black"/>
                </a:solidFill>
              </a:rPr>
              <a:t>time-consuming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800" baseline="0" dirty="0" smtClean="0">
                <a:solidFill>
                  <a:prstClr val="black"/>
                </a:solidFill>
              </a:rPr>
              <a:t>Based on older </a:t>
            </a:r>
            <a:r>
              <a:rPr lang="en-US" sz="2800" baseline="0" dirty="0" smtClean="0">
                <a:solidFill>
                  <a:prstClr val="black"/>
                </a:solidFill>
              </a:rPr>
              <a:t>CDC curves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800" baseline="0" dirty="0" smtClean="0">
                <a:solidFill>
                  <a:prstClr val="black"/>
                </a:solidFill>
              </a:rPr>
              <a:t>No export features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2800" baseline="0" dirty="0" smtClean="0">
                <a:solidFill>
                  <a:prstClr val="black"/>
                </a:solidFill>
              </a:rPr>
              <a:t>Can’t save the data</a:t>
            </a:r>
            <a:endParaRPr lang="en-US" sz="2800" baseline="0" dirty="0" smtClean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59CB3-932F-C14D-8E49-A78F6374A8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9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KAYLA</a:t>
            </a:r>
          </a:p>
          <a:p>
            <a:endParaRPr lang="en-US" dirty="0" smtClean="0"/>
          </a:p>
          <a:p>
            <a:r>
              <a:rPr lang="en-US" dirty="0" smtClean="0"/>
              <a:t>Shortcomings of</a:t>
            </a:r>
            <a:r>
              <a:rPr lang="en-US" baseline="0" dirty="0" smtClean="0"/>
              <a:t> existing apps</a:t>
            </a:r>
            <a:r>
              <a:rPr lang="en-US" dirty="0" smtClean="0"/>
              <a:t> </a:t>
            </a:r>
            <a:r>
              <a:rPr lang="en-US" dirty="0" smtClean="0"/>
              <a:t>include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Lack</a:t>
            </a:r>
            <a:r>
              <a:rPr lang="en-US" baseline="0" dirty="0" smtClean="0"/>
              <a:t> of data storage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Device and platform specific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Some aren’t mobile friendly etc.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Not user-friendly; more physician than patient-oriented 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59CB3-932F-C14D-8E49-A78F6374A8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14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AKIFF</a:t>
            </a:r>
          </a:p>
          <a:p>
            <a:endParaRPr lang="en-US" dirty="0" smtClean="0"/>
          </a:p>
          <a:p>
            <a:r>
              <a:rPr lang="en-US" dirty="0" err="1" smtClean="0"/>
              <a:t>Django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R</a:t>
            </a:r>
          </a:p>
          <a:p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Python</a:t>
            </a:r>
            <a:r>
              <a:rPr lang="en-US" baseline="0" dirty="0" smtClean="0"/>
              <a:t> </a:t>
            </a:r>
          </a:p>
          <a:p>
            <a:r>
              <a:rPr lang="en-US" baseline="0" dirty="0" err="1" smtClean="0"/>
              <a:t>Postgres</a:t>
            </a:r>
            <a:endParaRPr lang="en-US" baseline="0" dirty="0" smtClean="0"/>
          </a:p>
          <a:p>
            <a:r>
              <a:rPr lang="en-US" baseline="0" dirty="0" smtClean="0"/>
              <a:t>Bootstrap</a:t>
            </a:r>
          </a:p>
          <a:p>
            <a:r>
              <a:rPr lang="en-US" baseline="0" dirty="0" err="1" smtClean="0"/>
              <a:t>Git</a:t>
            </a:r>
            <a:endParaRPr lang="en-US" baseline="0" dirty="0" smtClean="0"/>
          </a:p>
          <a:p>
            <a:r>
              <a:rPr lang="en-US" baseline="0" dirty="0" smtClean="0"/>
              <a:t>HTML/CSS</a:t>
            </a:r>
          </a:p>
          <a:p>
            <a:endParaRPr lang="en-US" baseline="0" dirty="0" smtClean="0"/>
          </a:p>
          <a:p>
            <a:r>
              <a:rPr lang="en-US" dirty="0" smtClean="0"/>
              <a:t>Make it easy for patients to input and share the data</a:t>
            </a:r>
          </a:p>
          <a:p>
            <a:r>
              <a:rPr lang="en-US" dirty="0" smtClean="0"/>
              <a:t>(Include the multiple growth points) </a:t>
            </a:r>
          </a:p>
          <a:p>
            <a:r>
              <a:rPr lang="en-US" dirty="0" smtClean="0"/>
              <a:t>(Ability to switch between curves)</a:t>
            </a:r>
          </a:p>
          <a:p>
            <a:r>
              <a:rPr lang="en-US" dirty="0" smtClean="0"/>
              <a:t>Visually appealing (graphs)</a:t>
            </a:r>
          </a:p>
          <a:p>
            <a:r>
              <a:rPr lang="en-US" dirty="0" smtClean="0"/>
              <a:t>Maintaining accuracy (tables + calculations)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it easy for patients to input and share the data</a:t>
            </a:r>
          </a:p>
          <a:p>
            <a:r>
              <a:rPr lang="en-US" dirty="0" smtClean="0"/>
              <a:t>(Include the multiple growth points) </a:t>
            </a:r>
          </a:p>
          <a:p>
            <a:r>
              <a:rPr lang="en-US" dirty="0" smtClean="0"/>
              <a:t>(Ability to switch between curves)</a:t>
            </a:r>
          </a:p>
          <a:p>
            <a:r>
              <a:rPr lang="en-US" dirty="0" smtClean="0"/>
              <a:t>Visually appealing (graphs)</a:t>
            </a:r>
          </a:p>
          <a:p>
            <a:r>
              <a:rPr lang="en-US" dirty="0" smtClean="0"/>
              <a:t>Maintaining accuracy (tables + calculations)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59CB3-932F-C14D-8E49-A78F6374A8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1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SOHAIL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59CB3-932F-C14D-8E49-A78F6374A8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39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SOHAIL</a:t>
            </a:r>
          </a:p>
          <a:p>
            <a:endParaRPr lang="en-US" dirty="0" smtClean="0"/>
          </a:p>
          <a:p>
            <a:r>
              <a:rPr lang="en-US" dirty="0" smtClean="0"/>
              <a:t>Implement different growth curves</a:t>
            </a:r>
          </a:p>
          <a:p>
            <a:pPr lvl="1"/>
            <a:r>
              <a:rPr lang="en-US" dirty="0" smtClean="0"/>
              <a:t>E.g. Down’s Syndrome </a:t>
            </a:r>
          </a:p>
          <a:p>
            <a:r>
              <a:rPr lang="en-US" dirty="0" smtClean="0"/>
              <a:t>Enable physician log-in to view parent inputted growth points</a:t>
            </a:r>
          </a:p>
          <a:p>
            <a:r>
              <a:rPr lang="en-US" dirty="0" smtClean="0"/>
              <a:t>Email notifications</a:t>
            </a:r>
          </a:p>
          <a:p>
            <a:pPr lvl="2"/>
            <a:r>
              <a:rPr lang="en-US" dirty="0" smtClean="0"/>
              <a:t>Parents will automatically get email notifications of when to input growth information</a:t>
            </a:r>
          </a:p>
          <a:p>
            <a:pPr marL="1028700" lvl="1" indent="-514350"/>
            <a:r>
              <a:rPr lang="en-US" dirty="0" smtClean="0"/>
              <a:t>- Compare data with different growth curves (e.g. CPEG, WHO)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59CB3-932F-C14D-8E49-A78F6374A8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420B2-42E2-144C-B565-A6F35EDDC21A}" type="datetimeFigureOut">
              <a:rPr lang="en-US" smtClean="0"/>
              <a:t>15-06-19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3F568-905C-2D40-806C-6905498331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133" y="249293"/>
            <a:ext cx="2631231" cy="747708"/>
          </a:xfrm>
          <a:prstGeom prst="rect">
            <a:avLst/>
          </a:prstGeom>
        </p:spPr>
      </p:pic>
      <p:pic>
        <p:nvPicPr>
          <p:cNvPr id="3" name="Picture 2" descr="GrowthPlot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97" y="1673009"/>
            <a:ext cx="4801422" cy="3841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0" y="658066"/>
            <a:ext cx="4852751" cy="56250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8947" y="1480441"/>
            <a:ext cx="4064000" cy="3399895"/>
          </a:xfrm>
        </p:spPr>
        <p:txBody>
          <a:bodyPr>
            <a:noAutofit/>
          </a:bodyPr>
          <a:lstStyle/>
          <a:p>
            <a:r>
              <a:rPr lang="en-US" sz="2800" dirty="0" smtClean="0"/>
              <a:t>Implement different growth </a:t>
            </a:r>
            <a:r>
              <a:rPr lang="en-US" sz="2800" dirty="0" smtClean="0"/>
              <a:t>curves: </a:t>
            </a:r>
            <a:endParaRPr lang="en-US" sz="2800" dirty="0" smtClean="0"/>
          </a:p>
          <a:p>
            <a:pPr lvl="1"/>
            <a:r>
              <a:rPr lang="en-US" dirty="0" smtClean="0"/>
              <a:t>Down’s Syndrome</a:t>
            </a:r>
          </a:p>
          <a:p>
            <a:pPr lvl="1"/>
            <a:r>
              <a:rPr lang="en-US" dirty="0" smtClean="0"/>
              <a:t>CDC/SET I</a:t>
            </a:r>
            <a:endParaRPr lang="en-US" dirty="0" smtClean="0"/>
          </a:p>
          <a:p>
            <a:r>
              <a:rPr lang="en-US" sz="2800" dirty="0" smtClean="0"/>
              <a:t>Enable physician log-in </a:t>
            </a:r>
            <a:endParaRPr lang="en-US" sz="2800" dirty="0" smtClean="0"/>
          </a:p>
          <a:p>
            <a:r>
              <a:rPr lang="en-US" sz="2800" dirty="0" smtClean="0"/>
              <a:t>Implement e-mail notifications</a:t>
            </a:r>
          </a:p>
          <a:p>
            <a:r>
              <a:rPr lang="en-US" sz="2800" dirty="0" smtClean="0"/>
              <a:t>Link to developmental milestones</a:t>
            </a:r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742408" cy="8612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7257" y="1"/>
            <a:ext cx="278063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Future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349" y="323847"/>
            <a:ext cx="2013284" cy="2230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69717" y="6651258"/>
            <a:ext cx="18781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www.clker.com</a:t>
            </a:r>
            <a:r>
              <a:rPr lang="en-US" sz="800" dirty="0"/>
              <a:t>/clipart-1790.html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157" y="2093355"/>
            <a:ext cx="3515171" cy="32691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40925" y="6651258"/>
            <a:ext cx="18902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www.clker.com</a:t>
            </a:r>
            <a:r>
              <a:rPr lang="en-US" sz="800" dirty="0"/>
              <a:t>/clipart-</a:t>
            </a:r>
            <a:r>
              <a:rPr lang="en-US" sz="800" dirty="0" err="1"/>
              <a:t>team.html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owerPoint_End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559" y="-66841"/>
            <a:ext cx="9546905" cy="7018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9760" y="2558333"/>
            <a:ext cx="3015914" cy="311739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b="1" dirty="0" smtClean="0"/>
              <a:t>LED BY:</a:t>
            </a:r>
          </a:p>
          <a:p>
            <a:pPr marL="0" indent="0">
              <a:buNone/>
            </a:pPr>
            <a:r>
              <a:rPr lang="en-US" dirty="0" smtClean="0"/>
              <a:t>Dr. Vishal </a:t>
            </a:r>
            <a:r>
              <a:rPr lang="en-US" dirty="0" err="1" smtClean="0"/>
              <a:t>Avinashi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4400" b="1" dirty="0" smtClean="0"/>
              <a:t>TEAM MEMBERS: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err="1" smtClean="0"/>
              <a:t>Sohail</a:t>
            </a:r>
            <a:r>
              <a:rPr lang="en-US" dirty="0" smtClean="0"/>
              <a:t> </a:t>
            </a:r>
            <a:r>
              <a:rPr lang="en-US" dirty="0" err="1" smtClean="0"/>
              <a:t>Vaghari</a:t>
            </a:r>
            <a:r>
              <a:rPr lang="en-US" dirty="0" smtClean="0"/>
              <a:t>, Dou Mok, </a:t>
            </a:r>
            <a:r>
              <a:rPr lang="en-US" dirty="0"/>
              <a:t>Kayla </a:t>
            </a:r>
            <a:r>
              <a:rPr lang="en-US" dirty="0" smtClean="0"/>
              <a:t>Lee, </a:t>
            </a:r>
            <a:r>
              <a:rPr lang="en-US" dirty="0"/>
              <a:t>John </a:t>
            </a:r>
            <a:r>
              <a:rPr lang="en-US" dirty="0" smtClean="0"/>
              <a:t>Lim, </a:t>
            </a:r>
            <a:r>
              <a:rPr lang="en-US" dirty="0" err="1"/>
              <a:t>Aditi</a:t>
            </a:r>
            <a:r>
              <a:rPr lang="en-US" dirty="0"/>
              <a:t> </a:t>
            </a:r>
            <a:r>
              <a:rPr lang="en-US" dirty="0" err="1" smtClean="0"/>
              <a:t>Chak</a:t>
            </a:r>
            <a:r>
              <a:rPr lang="en-US" dirty="0" smtClean="0"/>
              <a:t>, </a:t>
            </a:r>
            <a:r>
              <a:rPr lang="en-US" dirty="0" err="1"/>
              <a:t>Akiff</a:t>
            </a:r>
            <a:r>
              <a:rPr lang="en-US" dirty="0"/>
              <a:t> </a:t>
            </a:r>
            <a:r>
              <a:rPr lang="en-US" dirty="0" err="1" smtClean="0"/>
              <a:t>Manji</a:t>
            </a:r>
            <a:r>
              <a:rPr lang="en-US" dirty="0" smtClean="0"/>
              <a:t>, </a:t>
            </a:r>
            <a:r>
              <a:rPr lang="en-US" dirty="0"/>
              <a:t>Lisa </a:t>
            </a:r>
            <a:r>
              <a:rPr lang="en-US" dirty="0" smtClean="0"/>
              <a:t>Wong, </a:t>
            </a:r>
            <a:r>
              <a:rPr lang="en-US" dirty="0"/>
              <a:t>Eric </a:t>
            </a:r>
            <a:r>
              <a:rPr lang="en-US" dirty="0" smtClean="0"/>
              <a:t>Kim, Yi Tan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2408" cy="861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49" y="323847"/>
            <a:ext cx="2013284" cy="223054"/>
          </a:xfrm>
          <a:prstGeom prst="rect">
            <a:avLst/>
          </a:prstGeom>
        </p:spPr>
      </p:pic>
      <p:pic>
        <p:nvPicPr>
          <p:cNvPr id="9" name="Picture 8" descr="Home_MainImage_Mobi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5" y="2176498"/>
            <a:ext cx="4732422" cy="337892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27257" y="1"/>
            <a:ext cx="278063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The Team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9" y="1431765"/>
            <a:ext cx="2961434" cy="44502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2296" y="6431974"/>
            <a:ext cx="207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www.interiorclip.com</a:t>
            </a:r>
            <a:r>
              <a:rPr lang="en-US" sz="800" dirty="0"/>
              <a:t>/interior/961x1440/growth-chart-giraffe-via-etsy-12878.html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742408" cy="8612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3349" y="323847"/>
            <a:ext cx="2013284" cy="22305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27257" y="1"/>
            <a:ext cx="278063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Introduction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93" y="1431765"/>
            <a:ext cx="3934635" cy="21283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258" y="6519446"/>
            <a:ext cx="23498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www.babycenter.com</a:t>
            </a:r>
            <a:r>
              <a:rPr lang="en-US" sz="800" dirty="0"/>
              <a:t>/0_growth-charts-taking-your-babys-measurements_1620.bc?page=2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173" y="3831267"/>
            <a:ext cx="2598005" cy="21963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1093" y="6519446"/>
            <a:ext cx="25420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makingitallfit.com</a:t>
            </a:r>
            <a:r>
              <a:rPr lang="en-US" sz="800" dirty="0"/>
              <a:t>/2012/07/26/you-</a:t>
            </a:r>
            <a:r>
              <a:rPr lang="en-US" sz="800" dirty="0" err="1"/>
              <a:t>dont</a:t>
            </a:r>
            <a:r>
              <a:rPr lang="en-US" sz="800" dirty="0"/>
              <a:t>-need-a-weight-goal-it-is-only-keeping-you-stuck/feet-on-scale/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818" y="4283143"/>
            <a:ext cx="2161874" cy="167866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76304" y="6588648"/>
            <a:ext cx="173637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www.diabetes.co.uk</a:t>
            </a:r>
            <a:r>
              <a:rPr lang="en-US" sz="800" dirty="0"/>
              <a:t>/</a:t>
            </a:r>
            <a:r>
              <a:rPr lang="en-US" sz="800" dirty="0" err="1"/>
              <a:t>bmi.html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916020" y="1016481"/>
            <a:ext cx="23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height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098175" y="5892104"/>
            <a:ext cx="23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weight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46578" y="5935225"/>
            <a:ext cx="23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BMI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435981" y="1016481"/>
            <a:ext cx="23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head circumference</a:t>
            </a:r>
            <a:endParaRPr lang="en-US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2408" cy="86124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27256" y="1"/>
            <a:ext cx="4665585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Issues With Paper Charts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49" y="323847"/>
            <a:ext cx="2013284" cy="2230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01744" y="1439856"/>
            <a:ext cx="3581907" cy="4005814"/>
            <a:chOff x="502834" y="1979111"/>
            <a:chExt cx="1890113" cy="2472573"/>
          </a:xfrm>
        </p:grpSpPr>
        <p:grpSp>
          <p:nvGrpSpPr>
            <p:cNvPr id="3" name="Group 2"/>
            <p:cNvGrpSpPr/>
            <p:nvPr/>
          </p:nvGrpSpPr>
          <p:grpSpPr>
            <a:xfrm>
              <a:off x="502834" y="1979111"/>
              <a:ext cx="1890113" cy="2472573"/>
              <a:chOff x="3244678" y="2353427"/>
              <a:chExt cx="2741844" cy="401196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4678" y="2353427"/>
                <a:ext cx="2741844" cy="401196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8580" y="3000207"/>
                <a:ext cx="2228538" cy="3135322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594000">
              <a:off x="733346" y="2732084"/>
              <a:ext cx="1407505" cy="78886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7773" y="1806291"/>
            <a:ext cx="2917386" cy="361306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58467" y="5401769"/>
            <a:ext cx="23712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800" dirty="0"/>
              <a:t>http://www.nzdl.org/gsdl/collect/fnl2.2/archives/HASH01ad.dir/p213b.gif</a:t>
            </a:r>
            <a:endParaRPr lang="en-US" sz="800" dirty="0"/>
          </a:p>
        </p:txBody>
      </p:sp>
      <p:sp>
        <p:nvSpPr>
          <p:cNvPr id="21" name="Rectangle 20"/>
          <p:cNvSpPr/>
          <p:nvPr/>
        </p:nvSpPr>
        <p:spPr>
          <a:xfrm>
            <a:off x="844105" y="5431676"/>
            <a:ext cx="295297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www.clker.com</a:t>
            </a:r>
            <a:r>
              <a:rPr lang="en-US" sz="800" dirty="0"/>
              <a:t>/clipart-1790.html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2408" cy="86124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13889" y="1"/>
            <a:ext cx="50032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Problem </a:t>
            </a:r>
            <a:r>
              <a:rPr lang="en-US" sz="2800" dirty="0" smtClean="0">
                <a:solidFill>
                  <a:schemeClr val="bg1"/>
                </a:solidFill>
              </a:rPr>
              <a:t>With </a:t>
            </a:r>
            <a:r>
              <a:rPr lang="en-US" sz="2800" dirty="0" smtClean="0">
                <a:solidFill>
                  <a:schemeClr val="bg1"/>
                </a:solidFill>
              </a:rPr>
              <a:t>Electronic Charts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49" y="323847"/>
            <a:ext cx="2013284" cy="223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54581"/>
          <a:stretch/>
        </p:blipFill>
        <p:spPr>
          <a:xfrm>
            <a:off x="351030" y="2382672"/>
            <a:ext cx="4866111" cy="1782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554" y="4344407"/>
            <a:ext cx="2580062" cy="2272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2809" y="1179408"/>
            <a:ext cx="2738786" cy="1830422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>
          <a:xfrm rot="5400000">
            <a:off x="6807022" y="3510634"/>
            <a:ext cx="1167359" cy="234915"/>
          </a:xfrm>
          <a:prstGeom prst="left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31778" y="3195050"/>
            <a:ext cx="42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X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99958" y="3574132"/>
            <a:ext cx="13440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maryafischer.com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-content/uploads/2012/09/Misdiagnosed-When-Your-Doctor-</a:t>
            </a:r>
            <a:r>
              <a:rPr lang="en-US" sz="800" dirty="0" err="1"/>
              <a:t>Doesnt</a:t>
            </a:r>
            <a:r>
              <a:rPr lang="en-US" sz="800" dirty="0"/>
              <a:t>-</a:t>
            </a:r>
            <a:r>
              <a:rPr lang="en-US" sz="800" dirty="0" err="1"/>
              <a:t>Know.jpeg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5930901" y="825666"/>
            <a:ext cx="3419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www.woodshomes.ca</a:t>
            </a:r>
            <a:r>
              <a:rPr lang="en-US" sz="800" dirty="0"/>
              <a:t>/images/content/</a:t>
            </a:r>
            <a:r>
              <a:rPr lang="en-US" sz="800" dirty="0" err="1"/>
              <a:t>pagebuilder</a:t>
            </a:r>
            <a:r>
              <a:rPr lang="en-US" sz="800" dirty="0"/>
              <a:t>/</a:t>
            </a:r>
            <a:r>
              <a:rPr lang="en-US" sz="800" dirty="0" err="1"/>
              <a:t>Mother_son_and_daughter.jpg</a:t>
            </a:r>
            <a:endParaRPr lang="en-US" sz="800" dirty="0"/>
          </a:p>
        </p:txBody>
      </p:sp>
      <p:sp>
        <p:nvSpPr>
          <p:cNvPr id="2" name="Rectangle 1"/>
          <p:cNvSpPr/>
          <p:nvPr/>
        </p:nvSpPr>
        <p:spPr>
          <a:xfrm>
            <a:off x="351030" y="421177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www.bcchildrens.ca</a:t>
            </a:r>
            <a:r>
              <a:rPr lang="en-US" sz="800" dirty="0"/>
              <a:t>/Services/</a:t>
            </a:r>
            <a:r>
              <a:rPr lang="en-US" sz="800" dirty="0" err="1"/>
              <a:t>SpecializedPediatrics</a:t>
            </a:r>
            <a:r>
              <a:rPr lang="en-US" sz="800" dirty="0"/>
              <a:t>/</a:t>
            </a:r>
            <a:r>
              <a:rPr lang="en-US" sz="800" dirty="0" err="1"/>
              <a:t>EndocrinologyDiabetesUnit</a:t>
            </a:r>
            <a:r>
              <a:rPr lang="en-US" sz="800" dirty="0"/>
              <a:t>/</a:t>
            </a:r>
            <a:r>
              <a:rPr lang="en-US" sz="800" dirty="0" err="1"/>
              <a:t>ForProfessionals</a:t>
            </a:r>
            <a:r>
              <a:rPr lang="en-US" sz="800" dirty="0"/>
              <a:t>/</a:t>
            </a:r>
            <a:r>
              <a:rPr lang="en-US" sz="800" dirty="0" err="1"/>
              <a:t>GrowthChartPlotterApp.htm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184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656777" y="2485259"/>
            <a:ext cx="1116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X</a:t>
            </a:r>
            <a:endParaRPr lang="en-US" sz="9600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b="15985"/>
          <a:stretch/>
        </p:blipFill>
        <p:spPr>
          <a:xfrm>
            <a:off x="558601" y="1074804"/>
            <a:ext cx="5052835" cy="50587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82301" y="6309587"/>
            <a:ext cx="396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Platform-specific and device</a:t>
            </a:r>
            <a:r>
              <a:rPr lang="en-US" b="1" dirty="0" smtClean="0"/>
              <a:t>-exclusive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497" y="1451788"/>
            <a:ext cx="2179738" cy="4400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742408" cy="861241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27257" y="1"/>
            <a:ext cx="4963707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Limitations with Existing Solutions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349" y="323847"/>
            <a:ext cx="2013284" cy="22305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10562" y="1562233"/>
            <a:ext cx="4180402" cy="2287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103" y="1761146"/>
            <a:ext cx="903638" cy="9036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9096" y="1773158"/>
            <a:ext cx="891625" cy="891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1637" y="2835043"/>
            <a:ext cx="864919" cy="881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0687" y="2754612"/>
            <a:ext cx="946849" cy="946849"/>
          </a:xfrm>
          <a:prstGeom prst="rect">
            <a:avLst/>
          </a:prstGeom>
        </p:spPr>
      </p:pic>
      <p:sp>
        <p:nvSpPr>
          <p:cNvPr id="19" name="Left-Right Arrow 18"/>
          <p:cNvSpPr/>
          <p:nvPr/>
        </p:nvSpPr>
        <p:spPr>
          <a:xfrm>
            <a:off x="5773494" y="3262862"/>
            <a:ext cx="1057137" cy="265719"/>
          </a:xfrm>
          <a:prstGeom prst="left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68022" y="2963878"/>
            <a:ext cx="517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X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82253" y="1352877"/>
            <a:ext cx="1116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X</a:t>
            </a:r>
            <a:endParaRPr lang="en-US" sz="9600" dirty="0">
              <a:solidFill>
                <a:srgbClr val="FF0000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7714" y="2591163"/>
            <a:ext cx="881034" cy="10346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0434" y="3772364"/>
            <a:ext cx="779905" cy="90738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612715" y="2224698"/>
            <a:ext cx="1116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X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70447" y="1358037"/>
            <a:ext cx="1116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X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93991" y="2430687"/>
            <a:ext cx="1116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X</a:t>
            </a:r>
            <a:endParaRPr lang="en-US" sz="96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21476" y="2431966"/>
            <a:ext cx="1116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X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2408" cy="86124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7257" y="1"/>
            <a:ext cx="278063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Our Approach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49" y="323847"/>
            <a:ext cx="2013284" cy="2230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396" y="1519487"/>
            <a:ext cx="2325683" cy="810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86" y="4357437"/>
            <a:ext cx="1181165" cy="8960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571" y="1431055"/>
            <a:ext cx="1834429" cy="18344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51915"/>
            <a:ext cx="1590389" cy="15903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3648" y="1169199"/>
            <a:ext cx="1831741" cy="20363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0981" y="5833365"/>
            <a:ext cx="1931975" cy="8916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3249" y="3925652"/>
            <a:ext cx="777266" cy="7772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2"/>
          <a:srcRect l="52887"/>
          <a:stretch/>
        </p:blipFill>
        <p:spPr>
          <a:xfrm>
            <a:off x="7872578" y="4881445"/>
            <a:ext cx="648855" cy="823976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1491013" y="1717096"/>
            <a:ext cx="762044" cy="4317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883160" y="1717096"/>
            <a:ext cx="473466" cy="4317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6722290" y="1606666"/>
            <a:ext cx="695991" cy="43178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7999002" y="3286325"/>
            <a:ext cx="473466" cy="43178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6200000">
            <a:off x="299020" y="3455833"/>
            <a:ext cx="1006084" cy="43178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270911" y="856509"/>
            <a:ext cx="1739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database</a:t>
            </a:r>
            <a:endParaRPr lang="en-US" sz="28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493652" y="873227"/>
            <a:ext cx="1873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front-end  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089971" y="1056256"/>
            <a:ext cx="1613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back-end</a:t>
            </a:r>
            <a:endParaRPr lang="en-US" sz="2800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0867" y="4569827"/>
            <a:ext cx="3423918" cy="228261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1442" y="4491062"/>
            <a:ext cx="2391907" cy="239190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532675" y="3940715"/>
            <a:ext cx="3946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open source file-sharing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469"/>
            <a:ext cx="9742408" cy="86124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27257" y="1"/>
            <a:ext cx="351590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Demo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49" y="323847"/>
            <a:ext cx="2013284" cy="223054"/>
          </a:xfrm>
          <a:prstGeom prst="rect">
            <a:avLst/>
          </a:prstGeom>
        </p:spPr>
      </p:pic>
      <p:pic>
        <p:nvPicPr>
          <p:cNvPr id="14" name="Picture 13" descr="Home_MainImage_Mobi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33" y="1657979"/>
            <a:ext cx="5574903" cy="39804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38608" y="2290000"/>
            <a:ext cx="2957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DEMO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5415"/>
            <a:ext cx="82296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“</a:t>
            </a:r>
            <a:r>
              <a:rPr lang="en-US" dirty="0" smtClean="0"/>
              <a:t>As </a:t>
            </a:r>
            <a:r>
              <a:rPr lang="en-US" dirty="0" smtClean="0"/>
              <a:t>a parent of a child with a </a:t>
            </a:r>
            <a:r>
              <a:rPr lang="en-US" sz="3200" b="1" dirty="0" smtClean="0"/>
              <a:t>chronic condition</a:t>
            </a:r>
            <a:r>
              <a:rPr lang="en-US" dirty="0" smtClean="0"/>
              <a:t>, it provides me </a:t>
            </a:r>
            <a:r>
              <a:rPr lang="en-US" sz="3200" b="1" dirty="0" smtClean="0"/>
              <a:t>ease of mind </a:t>
            </a:r>
            <a:r>
              <a:rPr lang="en-US" dirty="0" smtClean="0"/>
              <a:t>to </a:t>
            </a:r>
            <a:r>
              <a:rPr lang="en-US" dirty="0" smtClean="0"/>
              <a:t>be able to view and track my </a:t>
            </a:r>
            <a:r>
              <a:rPr lang="en-US" dirty="0" smtClean="0"/>
              <a:t>child’s </a:t>
            </a:r>
            <a:r>
              <a:rPr lang="en-US" dirty="0" smtClean="0"/>
              <a:t>growth”   </a:t>
            </a:r>
          </a:p>
          <a:p>
            <a:pPr lvl="2">
              <a:buFontTx/>
              <a:buChar char="-"/>
            </a:pPr>
            <a:r>
              <a:rPr lang="en-US" sz="2000" i="1" dirty="0" smtClean="0"/>
              <a:t>Parent of child with inflammatory bowel disease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“This is great first step that enables parents to </a:t>
            </a:r>
            <a:r>
              <a:rPr lang="en-US" sz="3200" b="1" dirty="0" smtClean="0"/>
              <a:t>take charge</a:t>
            </a:r>
            <a:r>
              <a:rPr lang="en-US" dirty="0" smtClean="0"/>
              <a:t> of their children’s health.</a:t>
            </a:r>
            <a:r>
              <a:rPr lang="en-US" dirty="0" smtClean="0"/>
              <a:t>”</a:t>
            </a:r>
          </a:p>
          <a:p>
            <a:pPr lvl="2">
              <a:buFontTx/>
              <a:buChar char="-"/>
            </a:pPr>
            <a:r>
              <a:rPr lang="en-US" sz="2000" i="1" dirty="0">
                <a:solidFill>
                  <a:prstClr val="black"/>
                </a:solidFill>
              </a:rPr>
              <a:t>Parent of </a:t>
            </a:r>
            <a:r>
              <a:rPr lang="en-US" sz="2000" i="1" dirty="0" smtClean="0">
                <a:solidFill>
                  <a:prstClr val="black"/>
                </a:solidFill>
              </a:rPr>
              <a:t>newborn child</a:t>
            </a:r>
            <a:endParaRPr lang="en-US" sz="2000" i="1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42408" cy="8612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7257" y="1"/>
            <a:ext cx="278063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Feedback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49" y="323847"/>
            <a:ext cx="2013284" cy="223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687</Words>
  <Application>Microsoft Macintosh PowerPoint</Application>
  <PresentationFormat>On-screen Show (4:3)</PresentationFormat>
  <Paragraphs>134</Paragraphs>
  <Slides>11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Lee</dc:creator>
  <cp:lastModifiedBy>Lee</cp:lastModifiedBy>
  <cp:revision>84</cp:revision>
  <dcterms:created xsi:type="dcterms:W3CDTF">2015-06-14T18:33:51Z</dcterms:created>
  <dcterms:modified xsi:type="dcterms:W3CDTF">2015-06-20T00:16:04Z</dcterms:modified>
</cp:coreProperties>
</file>